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8.jpg" ContentType="image/unknown"/>
  <Override PartName="/ppt/media/image12.jpg" ContentType="image/png"/>
  <Override PartName="/ppt/media/image13.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6" r:id="rId5"/>
    <p:sldId id="281" r:id="rId6"/>
    <p:sldId id="301" r:id="rId7"/>
    <p:sldId id="275" r:id="rId8"/>
    <p:sldId id="276" r:id="rId9"/>
    <p:sldId id="292" r:id="rId10"/>
    <p:sldId id="297" r:id="rId11"/>
    <p:sldId id="303" r:id="rId12"/>
    <p:sldId id="298" r:id="rId13"/>
    <p:sldId id="299" r:id="rId14"/>
    <p:sldId id="300" r:id="rId15"/>
    <p:sldId id="302" r:id="rId16"/>
    <p:sldId id="294"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1" d="100"/>
          <a:sy n="81" d="100"/>
        </p:scale>
        <p:origin x="754" y="5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4/30/2023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E663-7332-ED7C-C7EB-CDFB57EDDD0E}"/>
              </a:ext>
            </a:extLst>
          </p:cNvPr>
          <p:cNvSpPr>
            <a:spLocks noGrp="1"/>
          </p:cNvSpPr>
          <p:nvPr>
            <p:ph type="title"/>
          </p:nvPr>
        </p:nvSpPr>
        <p:spPr>
          <a:xfrm>
            <a:off x="125383" y="951782"/>
            <a:ext cx="4421171" cy="1482268"/>
          </a:xfrm>
        </p:spPr>
        <p:txBody>
          <a:bodyPr/>
          <a:lstStyle/>
          <a:p>
            <a:r>
              <a:rPr lang="en-US" sz="3600" dirty="0">
                <a:latin typeface="Posterama Text Black (Headings)"/>
              </a:rPr>
              <a:t>Home Rental Management System</a:t>
            </a:r>
          </a:p>
        </p:txBody>
      </p:sp>
      <p:sp>
        <p:nvSpPr>
          <p:cNvPr id="3" name="Text Placeholder 2">
            <a:extLst>
              <a:ext uri="{FF2B5EF4-FFF2-40B4-BE49-F238E27FC236}">
                <a16:creationId xmlns:a16="http://schemas.microsoft.com/office/drawing/2014/main" id="{2F28CA40-A86B-5E35-038F-F6978EB3E82C}"/>
              </a:ext>
            </a:extLst>
          </p:cNvPr>
          <p:cNvSpPr>
            <a:spLocks noGrp="1"/>
          </p:cNvSpPr>
          <p:nvPr>
            <p:ph type="body" sz="quarter" idx="28"/>
          </p:nvPr>
        </p:nvSpPr>
        <p:spPr>
          <a:xfrm>
            <a:off x="820659" y="5103595"/>
            <a:ext cx="4260180" cy="1294530"/>
          </a:xfrm>
        </p:spPr>
        <p:txBody>
          <a:bodyPr/>
          <a:lstStyle/>
          <a:p>
            <a:r>
              <a:rPr lang="en-US" sz="1800" dirty="0">
                <a:latin typeface="Posterama Text Black (Headings)"/>
              </a:rPr>
              <a:t>Submitted To</a:t>
            </a:r>
          </a:p>
          <a:p>
            <a:r>
              <a:rPr lang="en-US" sz="1600" b="1" i="0" dirty="0">
                <a:effectLst/>
                <a:latin typeface="Posterama Text Black (Headings)"/>
              </a:rPr>
              <a:t>Prof. Dr. Kamruddin Nur</a:t>
            </a:r>
          </a:p>
          <a:p>
            <a:r>
              <a:rPr lang="en-US" sz="1600" b="1" i="0" dirty="0">
                <a:effectLst/>
                <a:latin typeface="Posterama Text Black (Headings)"/>
              </a:rPr>
              <a:t>Professor, Dept. of Computer Science</a:t>
            </a:r>
          </a:p>
          <a:p>
            <a:endParaRPr lang="en-US" dirty="0"/>
          </a:p>
          <a:p>
            <a:endParaRPr lang="en-US" dirty="0"/>
          </a:p>
        </p:txBody>
      </p:sp>
      <p:pic>
        <p:nvPicPr>
          <p:cNvPr id="8" name="Picture Placeholder 7">
            <a:extLst>
              <a:ext uri="{FF2B5EF4-FFF2-40B4-BE49-F238E27FC236}">
                <a16:creationId xmlns:a16="http://schemas.microsoft.com/office/drawing/2014/main" id="{B498E46D-E392-A7AA-F9DD-4D477434428D}"/>
              </a:ext>
            </a:extLst>
          </p:cNvPr>
          <p:cNvPicPr>
            <a:picLocks noGrp="1" noChangeAspect="1"/>
          </p:cNvPicPr>
          <p:nvPr>
            <p:ph type="pic" sz="quarter" idx="51"/>
          </p:nvPr>
        </p:nvPicPr>
        <p:blipFill>
          <a:blip r:embed="rId2"/>
          <a:srcRect l="4679" r="4679"/>
          <a:stretch>
            <a:fillRect/>
          </a:stretch>
        </p:blipFill>
        <p:spPr>
          <a:xfrm>
            <a:off x="5745001" y="0"/>
            <a:ext cx="6446999" cy="6858000"/>
          </a:xfrm>
        </p:spPr>
      </p:pic>
      <p:sp>
        <p:nvSpPr>
          <p:cNvPr id="6" name="Slide Number Placeholder 5">
            <a:extLst>
              <a:ext uri="{FF2B5EF4-FFF2-40B4-BE49-F238E27FC236}">
                <a16:creationId xmlns:a16="http://schemas.microsoft.com/office/drawing/2014/main" id="{30277652-7C13-9D4C-4A85-476CD4390CAD}"/>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cxnSp>
        <p:nvCxnSpPr>
          <p:cNvPr id="10" name="Straight Connector 9">
            <a:extLst>
              <a:ext uri="{FF2B5EF4-FFF2-40B4-BE49-F238E27FC236}">
                <a16:creationId xmlns:a16="http://schemas.microsoft.com/office/drawing/2014/main" id="{AB0958DD-93D8-84B8-B2A3-A76E3B8723B9}"/>
              </a:ext>
            </a:extLst>
          </p:cNvPr>
          <p:cNvCxnSpPr>
            <a:cxnSpLocks/>
          </p:cNvCxnSpPr>
          <p:nvPr/>
        </p:nvCxnSpPr>
        <p:spPr>
          <a:xfrm>
            <a:off x="3195687" y="0"/>
            <a:ext cx="2017336" cy="1376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4513236F-6086-B4B4-75DC-260193B8C7C4}"/>
              </a:ext>
            </a:extLst>
          </p:cNvPr>
          <p:cNvCxnSpPr>
            <a:cxnSpLocks/>
          </p:cNvCxnSpPr>
          <p:nvPr/>
        </p:nvCxnSpPr>
        <p:spPr>
          <a:xfrm flipH="1">
            <a:off x="2234733" y="1369996"/>
            <a:ext cx="2988034" cy="317683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7C8E4E92-AF14-0676-DE67-725791994FC7}"/>
              </a:ext>
            </a:extLst>
          </p:cNvPr>
          <p:cNvCxnSpPr>
            <a:cxnSpLocks/>
          </p:cNvCxnSpPr>
          <p:nvPr/>
        </p:nvCxnSpPr>
        <p:spPr>
          <a:xfrm>
            <a:off x="0" y="2938780"/>
            <a:ext cx="2238009" cy="160804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F96EEC78-E3DB-14FD-7243-7A6091F49F60}"/>
              </a:ext>
            </a:extLst>
          </p:cNvPr>
          <p:cNvCxnSpPr>
            <a:cxnSpLocks/>
          </p:cNvCxnSpPr>
          <p:nvPr/>
        </p:nvCxnSpPr>
        <p:spPr>
          <a:xfrm>
            <a:off x="3251688" y="-2"/>
            <a:ext cx="2017336" cy="1376313"/>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88DF4C72-47EF-8F81-BD2E-55133E36077B}"/>
              </a:ext>
            </a:extLst>
          </p:cNvPr>
          <p:cNvCxnSpPr>
            <a:cxnSpLocks/>
          </p:cNvCxnSpPr>
          <p:nvPr/>
        </p:nvCxnSpPr>
        <p:spPr>
          <a:xfrm flipH="1">
            <a:off x="2234733" y="1374204"/>
            <a:ext cx="3044035" cy="3223969"/>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86F26B3A-B102-C60A-7ADE-53B3105C5F34}"/>
              </a:ext>
            </a:extLst>
          </p:cNvPr>
          <p:cNvCxnSpPr>
            <a:cxnSpLocks/>
          </p:cNvCxnSpPr>
          <p:nvPr/>
        </p:nvCxnSpPr>
        <p:spPr>
          <a:xfrm>
            <a:off x="0" y="2986188"/>
            <a:ext cx="2238009" cy="1611985"/>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a:extLst>
              <a:ext uri="{FF2B5EF4-FFF2-40B4-BE49-F238E27FC236}">
                <a16:creationId xmlns:a16="http://schemas.microsoft.com/office/drawing/2014/main" id="{62438ADD-0C36-7373-E4A8-D47F0F431FB0}"/>
              </a:ext>
            </a:extLst>
          </p:cNvPr>
          <p:cNvCxnSpPr>
            <a:cxnSpLocks/>
          </p:cNvCxnSpPr>
          <p:nvPr/>
        </p:nvCxnSpPr>
        <p:spPr>
          <a:xfrm>
            <a:off x="2867947" y="0"/>
            <a:ext cx="2424560" cy="1649112"/>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Straight Connector 30">
            <a:extLst>
              <a:ext uri="{FF2B5EF4-FFF2-40B4-BE49-F238E27FC236}">
                <a16:creationId xmlns:a16="http://schemas.microsoft.com/office/drawing/2014/main" id="{8A8DB6D1-BF2D-B064-4778-2F21D1A0AEAD}"/>
              </a:ext>
            </a:extLst>
          </p:cNvPr>
          <p:cNvCxnSpPr>
            <a:cxnSpLocks/>
          </p:cNvCxnSpPr>
          <p:nvPr/>
        </p:nvCxnSpPr>
        <p:spPr>
          <a:xfrm>
            <a:off x="2811946" y="-4"/>
            <a:ext cx="2429077" cy="1649120"/>
          </a:xfrm>
          <a:prstGeom prst="line">
            <a:avLst/>
          </a:prstGeom>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8E7D17ED-8B57-8649-C7F4-C63B74212992}"/>
              </a:ext>
            </a:extLst>
          </p:cNvPr>
          <p:cNvCxnSpPr>
            <a:cxnSpLocks/>
          </p:cNvCxnSpPr>
          <p:nvPr/>
        </p:nvCxnSpPr>
        <p:spPr>
          <a:xfrm flipH="1">
            <a:off x="2277628" y="1649114"/>
            <a:ext cx="3001140" cy="3166308"/>
          </a:xfrm>
          <a:prstGeom prst="line">
            <a:avLst/>
          </a:prstGeom>
        </p:spPr>
        <p:style>
          <a:lnRef idx="3">
            <a:schemeClr val="accent4"/>
          </a:lnRef>
          <a:fillRef idx="0">
            <a:schemeClr val="accent4"/>
          </a:fillRef>
          <a:effectRef idx="2">
            <a:schemeClr val="accent4"/>
          </a:effectRef>
          <a:fontRef idx="minor">
            <a:schemeClr val="tx1"/>
          </a:fontRef>
        </p:style>
      </p:cxnSp>
      <p:cxnSp>
        <p:nvCxnSpPr>
          <p:cNvPr id="33" name="Straight Connector 32">
            <a:extLst>
              <a:ext uri="{FF2B5EF4-FFF2-40B4-BE49-F238E27FC236}">
                <a16:creationId xmlns:a16="http://schemas.microsoft.com/office/drawing/2014/main" id="{A3912EF5-797B-2CCE-9DFA-658C23F0C4B1}"/>
              </a:ext>
            </a:extLst>
          </p:cNvPr>
          <p:cNvCxnSpPr>
            <a:cxnSpLocks/>
          </p:cNvCxnSpPr>
          <p:nvPr/>
        </p:nvCxnSpPr>
        <p:spPr>
          <a:xfrm flipH="1">
            <a:off x="2263889" y="1649114"/>
            <a:ext cx="2964797" cy="3132435"/>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Straight Connector 37">
            <a:extLst>
              <a:ext uri="{FF2B5EF4-FFF2-40B4-BE49-F238E27FC236}">
                <a16:creationId xmlns:a16="http://schemas.microsoft.com/office/drawing/2014/main" id="{33640724-6345-5167-1D3A-B36462ADA837}"/>
              </a:ext>
            </a:extLst>
          </p:cNvPr>
          <p:cNvCxnSpPr>
            <a:cxnSpLocks/>
          </p:cNvCxnSpPr>
          <p:nvPr/>
        </p:nvCxnSpPr>
        <p:spPr>
          <a:xfrm>
            <a:off x="0" y="3121152"/>
            <a:ext cx="2277628" cy="1660397"/>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F85D7E49-528D-5347-71B6-49AD4A693FDF}"/>
              </a:ext>
            </a:extLst>
          </p:cNvPr>
          <p:cNvCxnSpPr>
            <a:cxnSpLocks/>
          </p:cNvCxnSpPr>
          <p:nvPr/>
        </p:nvCxnSpPr>
        <p:spPr>
          <a:xfrm>
            <a:off x="0" y="3169920"/>
            <a:ext cx="2277628" cy="1645502"/>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0009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7F017-1A56-B070-DEB6-BB9BDD3D6535}"/>
              </a:ext>
            </a:extLst>
          </p:cNvPr>
          <p:cNvSpPr>
            <a:spLocks noGrp="1"/>
          </p:cNvSpPr>
          <p:nvPr>
            <p:ph type="title"/>
          </p:nvPr>
        </p:nvSpPr>
        <p:spPr>
          <a:xfrm>
            <a:off x="581709" y="534417"/>
            <a:ext cx="10612460" cy="694926"/>
          </a:xfrm>
        </p:spPr>
        <p:txBody>
          <a:bodyPr/>
          <a:lstStyle/>
          <a:p>
            <a:pPr algn="ctr"/>
            <a:r>
              <a:rPr lang="en-US" dirty="0"/>
              <a:t>Budget Estimation</a:t>
            </a:r>
            <a:br>
              <a:rPr lang="en-US" dirty="0"/>
            </a:br>
            <a:endParaRPr lang="en-US" dirty="0"/>
          </a:p>
        </p:txBody>
      </p:sp>
      <p:sp>
        <p:nvSpPr>
          <p:cNvPr id="5" name="Slide Number Placeholder 4">
            <a:extLst>
              <a:ext uri="{FF2B5EF4-FFF2-40B4-BE49-F238E27FC236}">
                <a16:creationId xmlns:a16="http://schemas.microsoft.com/office/drawing/2014/main" id="{813BC184-1177-0165-C2E4-F1FDAB2AB574}"/>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15" name="Picture 14">
            <a:extLst>
              <a:ext uri="{FF2B5EF4-FFF2-40B4-BE49-F238E27FC236}">
                <a16:creationId xmlns:a16="http://schemas.microsoft.com/office/drawing/2014/main" id="{C12E7F7F-EF6E-660B-4874-36B4A02DC9E8}"/>
              </a:ext>
            </a:extLst>
          </p:cNvPr>
          <p:cNvPicPr>
            <a:picLocks noChangeAspect="1"/>
          </p:cNvPicPr>
          <p:nvPr/>
        </p:nvPicPr>
        <p:blipFill>
          <a:blip r:embed="rId2"/>
          <a:stretch>
            <a:fillRect/>
          </a:stretch>
        </p:blipFill>
        <p:spPr>
          <a:xfrm>
            <a:off x="254644" y="1579380"/>
            <a:ext cx="7170420" cy="4396740"/>
          </a:xfrm>
          <a:prstGeom prst="rect">
            <a:avLst/>
          </a:prstGeom>
        </p:spPr>
      </p:pic>
      <p:sp>
        <p:nvSpPr>
          <p:cNvPr id="16" name="Rectangle 15">
            <a:extLst>
              <a:ext uri="{FF2B5EF4-FFF2-40B4-BE49-F238E27FC236}">
                <a16:creationId xmlns:a16="http://schemas.microsoft.com/office/drawing/2014/main" id="{ECC36D6C-DEA2-6069-4A13-1BEDA60DF410}"/>
              </a:ext>
            </a:extLst>
          </p:cNvPr>
          <p:cNvSpPr/>
          <p:nvPr/>
        </p:nvSpPr>
        <p:spPr>
          <a:xfrm>
            <a:off x="7645138" y="1579380"/>
            <a:ext cx="4364610" cy="2992620"/>
          </a:xfrm>
          <a:prstGeom prst="rect">
            <a:avLst/>
          </a:prstGeom>
          <a:solidFill>
            <a:schemeClr val="accent4">
              <a:lumMod val="40000"/>
              <a:lumOff val="6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t>We divided our budget estimation into various categories :</a:t>
            </a:r>
          </a:p>
          <a:p>
            <a:endParaRPr lang="en-US" dirty="0"/>
          </a:p>
          <a:p>
            <a:pPr marL="285750" indent="-285750">
              <a:buFont typeface="Wingdings" panose="05000000000000000000" pitchFamily="2" charset="2"/>
              <a:buChar char="ü"/>
            </a:pPr>
            <a:r>
              <a:rPr lang="en-US" dirty="0"/>
              <a:t>Capital Budget</a:t>
            </a:r>
          </a:p>
          <a:p>
            <a:pPr marL="285750" indent="-285750">
              <a:buFont typeface="Wingdings" panose="05000000000000000000" pitchFamily="2" charset="2"/>
              <a:buChar char="ü"/>
            </a:pPr>
            <a:r>
              <a:rPr lang="en-US" dirty="0"/>
              <a:t>Operating Budget</a:t>
            </a:r>
          </a:p>
          <a:p>
            <a:pPr marL="285750" indent="-285750">
              <a:buFont typeface="Wingdings" panose="05000000000000000000" pitchFamily="2" charset="2"/>
              <a:buChar char="ü"/>
            </a:pPr>
            <a:r>
              <a:rPr lang="en-US" dirty="0"/>
              <a:t>Marketing Budget</a:t>
            </a:r>
          </a:p>
          <a:p>
            <a:pPr marL="285750" indent="-285750">
              <a:buFont typeface="Wingdings" panose="05000000000000000000" pitchFamily="2" charset="2"/>
              <a:buChar char="ü"/>
            </a:pPr>
            <a:r>
              <a:rPr lang="en-US" dirty="0"/>
              <a:t>Contingency Budget</a:t>
            </a:r>
          </a:p>
        </p:txBody>
      </p:sp>
    </p:spTree>
    <p:extLst>
      <p:ext uri="{BB962C8B-B14F-4D97-AF65-F5344CB8AC3E}">
        <p14:creationId xmlns:p14="http://schemas.microsoft.com/office/powerpoint/2010/main" val="388756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879A-485B-D25F-376A-47483AF161EB}"/>
              </a:ext>
            </a:extLst>
          </p:cNvPr>
          <p:cNvSpPr>
            <a:spLocks noGrp="1"/>
          </p:cNvSpPr>
          <p:nvPr>
            <p:ph type="title"/>
          </p:nvPr>
        </p:nvSpPr>
        <p:spPr>
          <a:xfrm>
            <a:off x="581709" y="721538"/>
            <a:ext cx="10889796" cy="767897"/>
          </a:xfrm>
        </p:spPr>
        <p:txBody>
          <a:bodyPr/>
          <a:lstStyle/>
          <a:p>
            <a:pPr algn="ctr"/>
            <a:r>
              <a:rPr lang="en-US" dirty="0"/>
              <a:t>Risk Analysis</a:t>
            </a:r>
            <a:br>
              <a:rPr lang="en-US" dirty="0"/>
            </a:br>
            <a:endParaRPr lang="en-US" dirty="0"/>
          </a:p>
        </p:txBody>
      </p:sp>
      <p:sp>
        <p:nvSpPr>
          <p:cNvPr id="5" name="Slide Number Placeholder 4">
            <a:extLst>
              <a:ext uri="{FF2B5EF4-FFF2-40B4-BE49-F238E27FC236}">
                <a16:creationId xmlns:a16="http://schemas.microsoft.com/office/drawing/2014/main" id="{41EAC0C8-0885-A829-EBED-3F157A1AA580}"/>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Picture 6">
            <a:extLst>
              <a:ext uri="{FF2B5EF4-FFF2-40B4-BE49-F238E27FC236}">
                <a16:creationId xmlns:a16="http://schemas.microsoft.com/office/drawing/2014/main" id="{23461ED4-3AC5-CA16-8BFB-C62C60639F28}"/>
              </a:ext>
            </a:extLst>
          </p:cNvPr>
          <p:cNvPicPr>
            <a:picLocks noChangeAspect="1"/>
          </p:cNvPicPr>
          <p:nvPr/>
        </p:nvPicPr>
        <p:blipFill>
          <a:blip r:embed="rId2"/>
          <a:stretch>
            <a:fillRect/>
          </a:stretch>
        </p:blipFill>
        <p:spPr>
          <a:xfrm>
            <a:off x="6026607" y="1614198"/>
            <a:ext cx="5509260" cy="3489960"/>
          </a:xfrm>
          <a:prstGeom prst="rect">
            <a:avLst/>
          </a:prstGeom>
        </p:spPr>
      </p:pic>
      <p:sp>
        <p:nvSpPr>
          <p:cNvPr id="10" name="Rectangle 9">
            <a:extLst>
              <a:ext uri="{FF2B5EF4-FFF2-40B4-BE49-F238E27FC236}">
                <a16:creationId xmlns:a16="http://schemas.microsoft.com/office/drawing/2014/main" id="{270FE857-C93C-88DF-3118-3361AAC61D96}"/>
              </a:ext>
            </a:extLst>
          </p:cNvPr>
          <p:cNvSpPr/>
          <p:nvPr/>
        </p:nvSpPr>
        <p:spPr>
          <a:xfrm>
            <a:off x="1018095" y="1614198"/>
            <a:ext cx="4364610" cy="2992620"/>
          </a:xfrm>
          <a:prstGeom prst="rect">
            <a:avLst/>
          </a:prstGeom>
          <a:solidFill>
            <a:schemeClr val="accent4">
              <a:lumMod val="40000"/>
              <a:lumOff val="6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dirty="0"/>
              <a:t>There are 6 types of risks :</a:t>
            </a:r>
          </a:p>
          <a:p>
            <a:endParaRPr lang="en-US" dirty="0"/>
          </a:p>
          <a:p>
            <a:pPr marL="285750" indent="-285750">
              <a:buFont typeface="Wingdings" panose="05000000000000000000" pitchFamily="2" charset="2"/>
              <a:buChar char="ü"/>
            </a:pPr>
            <a:r>
              <a:rPr lang="en-US" dirty="0"/>
              <a:t>Lack of clear communication</a:t>
            </a:r>
          </a:p>
          <a:p>
            <a:pPr marL="285750" indent="-285750">
              <a:buFont typeface="Wingdings" panose="05000000000000000000" pitchFamily="2" charset="2"/>
              <a:buChar char="ü"/>
            </a:pPr>
            <a:r>
              <a:rPr lang="en-US" dirty="0"/>
              <a:t>Poor planning</a:t>
            </a:r>
          </a:p>
          <a:p>
            <a:pPr marL="285750" indent="-285750">
              <a:buFont typeface="Wingdings" panose="05000000000000000000" pitchFamily="2" charset="2"/>
              <a:buChar char="ü"/>
            </a:pPr>
            <a:r>
              <a:rPr lang="en-US" dirty="0"/>
              <a:t>Inaccurate budgeting    </a:t>
            </a:r>
          </a:p>
          <a:p>
            <a:pPr marL="285750" indent="-285750">
              <a:buFont typeface="Wingdings" panose="05000000000000000000" pitchFamily="2" charset="2"/>
              <a:buChar char="ü"/>
            </a:pPr>
            <a:r>
              <a:rPr lang="en-US" dirty="0"/>
              <a:t>Inadequate staffing </a:t>
            </a:r>
          </a:p>
          <a:p>
            <a:pPr marL="285750" indent="-285750">
              <a:buFont typeface="Wingdings" panose="05000000000000000000" pitchFamily="2" charset="2"/>
              <a:buChar char="ü"/>
            </a:pPr>
            <a:r>
              <a:rPr lang="en-US" dirty="0"/>
              <a:t>Lack of expertise   </a:t>
            </a:r>
          </a:p>
          <a:p>
            <a:pPr marL="285750" indent="-285750">
              <a:buFont typeface="Wingdings" panose="05000000000000000000" pitchFamily="2" charset="2"/>
              <a:buChar char="ü"/>
            </a:pPr>
            <a:r>
              <a:rPr lang="en-US" dirty="0"/>
              <a:t>Poor quality control</a:t>
            </a:r>
          </a:p>
        </p:txBody>
      </p:sp>
    </p:spTree>
    <p:extLst>
      <p:ext uri="{BB962C8B-B14F-4D97-AF65-F5344CB8AC3E}">
        <p14:creationId xmlns:p14="http://schemas.microsoft.com/office/powerpoint/2010/main" val="155059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CEA1-A689-8CA3-9411-90A9E9AF4C65}"/>
              </a:ext>
            </a:extLst>
          </p:cNvPr>
          <p:cNvSpPr>
            <a:spLocks noGrp="1"/>
          </p:cNvSpPr>
          <p:nvPr>
            <p:ph type="title"/>
          </p:nvPr>
        </p:nvSpPr>
        <p:spPr>
          <a:xfrm>
            <a:off x="581710" y="722528"/>
            <a:ext cx="5385458" cy="785761"/>
          </a:xfrm>
        </p:spPr>
        <p:txBody>
          <a:bodyPr/>
          <a:lstStyle/>
          <a:p>
            <a:pPr algn="ctr"/>
            <a:r>
              <a:rPr lang="en-US" sz="3600" dirty="0"/>
              <a:t>Resource Management </a:t>
            </a:r>
            <a:br>
              <a:rPr lang="en-US" dirty="0"/>
            </a:br>
            <a:endParaRPr lang="en-US" dirty="0"/>
          </a:p>
        </p:txBody>
      </p:sp>
      <p:sp>
        <p:nvSpPr>
          <p:cNvPr id="5" name="Slide Number Placeholder 4">
            <a:extLst>
              <a:ext uri="{FF2B5EF4-FFF2-40B4-BE49-F238E27FC236}">
                <a16:creationId xmlns:a16="http://schemas.microsoft.com/office/drawing/2014/main" id="{93733668-9692-D8A3-CA27-8E35DC90024F}"/>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6" name="Title 1">
            <a:extLst>
              <a:ext uri="{FF2B5EF4-FFF2-40B4-BE49-F238E27FC236}">
                <a16:creationId xmlns:a16="http://schemas.microsoft.com/office/drawing/2014/main" id="{3BB4E84F-EFD2-2E49-96C9-6E5CAA8F363C}"/>
              </a:ext>
            </a:extLst>
          </p:cNvPr>
          <p:cNvSpPr txBox="1">
            <a:spLocks/>
          </p:cNvSpPr>
          <p:nvPr/>
        </p:nvSpPr>
        <p:spPr>
          <a:xfrm>
            <a:off x="6096000" y="722527"/>
            <a:ext cx="5877612" cy="7857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3600" dirty="0"/>
              <a:t>Quality Assurance</a:t>
            </a:r>
            <a:br>
              <a:rPr lang="en-US" dirty="0"/>
            </a:br>
            <a:endParaRPr lang="en-US" dirty="0"/>
          </a:p>
        </p:txBody>
      </p:sp>
      <p:pic>
        <p:nvPicPr>
          <p:cNvPr id="8" name="Picture 7">
            <a:extLst>
              <a:ext uri="{FF2B5EF4-FFF2-40B4-BE49-F238E27FC236}">
                <a16:creationId xmlns:a16="http://schemas.microsoft.com/office/drawing/2014/main" id="{B5DE2502-2FFE-934D-1E62-DA65FCDBF433}"/>
              </a:ext>
            </a:extLst>
          </p:cNvPr>
          <p:cNvPicPr>
            <a:picLocks noChangeAspect="1"/>
          </p:cNvPicPr>
          <p:nvPr/>
        </p:nvPicPr>
        <p:blipFill>
          <a:blip r:embed="rId2"/>
          <a:stretch>
            <a:fillRect/>
          </a:stretch>
        </p:blipFill>
        <p:spPr>
          <a:xfrm>
            <a:off x="412643" y="1849088"/>
            <a:ext cx="5683357" cy="3370379"/>
          </a:xfrm>
          <a:prstGeom prst="rect">
            <a:avLst/>
          </a:prstGeom>
        </p:spPr>
      </p:pic>
      <p:pic>
        <p:nvPicPr>
          <p:cNvPr id="10" name="Picture 9">
            <a:extLst>
              <a:ext uri="{FF2B5EF4-FFF2-40B4-BE49-F238E27FC236}">
                <a16:creationId xmlns:a16="http://schemas.microsoft.com/office/drawing/2014/main" id="{367A32D8-9DDA-2038-99ED-05656925B2E7}"/>
              </a:ext>
            </a:extLst>
          </p:cNvPr>
          <p:cNvPicPr>
            <a:picLocks noChangeAspect="1"/>
          </p:cNvPicPr>
          <p:nvPr/>
        </p:nvPicPr>
        <p:blipFill>
          <a:blip r:embed="rId3"/>
          <a:stretch>
            <a:fillRect/>
          </a:stretch>
        </p:blipFill>
        <p:spPr>
          <a:xfrm>
            <a:off x="6290255" y="1849088"/>
            <a:ext cx="5683357" cy="3370379"/>
          </a:xfrm>
          <a:prstGeom prst="rect">
            <a:avLst/>
          </a:prstGeom>
        </p:spPr>
      </p:pic>
    </p:spTree>
    <p:extLst>
      <p:ext uri="{BB962C8B-B14F-4D97-AF65-F5344CB8AC3E}">
        <p14:creationId xmlns:p14="http://schemas.microsoft.com/office/powerpoint/2010/main" val="16879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2922" y="2290713"/>
            <a:ext cx="5553682" cy="2894030"/>
          </a:xfrm>
        </p:spPr>
        <p:txBody>
          <a:bodyPr/>
          <a:lstStyle/>
          <a:p>
            <a:pPr algn="just"/>
            <a:r>
              <a:rPr lang="en-US" dirty="0"/>
              <a:t>“</a:t>
            </a:r>
            <a:r>
              <a:rPr lang="en-US" sz="2400" dirty="0"/>
              <a:t>A home rental management system is an effective tool to simplify the procedures needed to rent out properties, reduce mistakes, save time and money, and provide valuable information to help property owners improve their choices and business plans.”</a:t>
            </a: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2922" y="1517423"/>
            <a:ext cx="4672693" cy="773290"/>
          </a:xfrm>
        </p:spPr>
        <p:txBody>
          <a:bodyPr/>
          <a:lstStyle/>
          <a:p>
            <a:r>
              <a:rPr lang="en-US" sz="4400" b="1" dirty="0">
                <a:solidFill>
                  <a:schemeClr val="tx1"/>
                </a:solidFill>
                <a:latin typeface="+mj-lt"/>
              </a:rPr>
              <a:t>Conclusion</a:t>
            </a:r>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951456" cy="1214059"/>
          </a:xfrm>
        </p:spPr>
        <p:txBody>
          <a:bodyPr/>
          <a:lstStyle/>
          <a:p>
            <a:pPr marL="285750" indent="-285750">
              <a:buFont typeface="Wingdings" panose="05000000000000000000" pitchFamily="2" charset="2"/>
              <a:buChar char="ü"/>
            </a:pPr>
            <a:r>
              <a:rPr lang="en-US" dirty="0"/>
              <a:t>Nayeem Abdul Qaiyum(qaiyum.1416@gmail.com)</a:t>
            </a:r>
          </a:p>
          <a:p>
            <a:pPr marL="285750" indent="-285750">
              <a:buFont typeface="Wingdings" panose="05000000000000000000" pitchFamily="2" charset="2"/>
              <a:buChar char="ü"/>
            </a:pPr>
            <a:r>
              <a:rPr lang="en-US" dirty="0"/>
              <a:t>Sadia Islam Shafina(sishafina@gmail.com)</a:t>
            </a:r>
          </a:p>
          <a:p>
            <a:pPr lvl="0"/>
            <a:r>
              <a:rPr lang="en-US" dirty="0"/>
              <a:t>   </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2</a:t>
            </a:fld>
            <a:endParaRPr lang="en-US" altLang="zh-CN" dirty="0"/>
          </a:p>
        </p:txBody>
      </p:sp>
      <p:sp>
        <p:nvSpPr>
          <p:cNvPr id="20" name="Text Placeholder 21">
            <a:extLst>
              <a:ext uri="{FF2B5EF4-FFF2-40B4-BE49-F238E27FC236}">
                <a16:creationId xmlns:a16="http://schemas.microsoft.com/office/drawing/2014/main" id="{94A87013-D4BC-062A-6A6B-CCDE64704077}"/>
              </a:ext>
            </a:extLst>
          </p:cNvPr>
          <p:cNvSpPr txBox="1">
            <a:spLocks/>
          </p:cNvSpPr>
          <p:nvPr/>
        </p:nvSpPr>
        <p:spPr>
          <a:xfrm>
            <a:off x="2812071" y="4642400"/>
            <a:ext cx="2482231" cy="778012"/>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Nayeem Abdul Qaiyum</a:t>
            </a:r>
          </a:p>
          <a:p>
            <a:r>
              <a:rPr lang="en-US" dirty="0"/>
              <a:t>Id : 20-43581-1</a:t>
            </a:r>
          </a:p>
        </p:txBody>
      </p:sp>
      <p:pic>
        <p:nvPicPr>
          <p:cNvPr id="44" name="Picture Placeholder 43">
            <a:extLst>
              <a:ext uri="{FF2B5EF4-FFF2-40B4-BE49-F238E27FC236}">
                <a16:creationId xmlns:a16="http://schemas.microsoft.com/office/drawing/2014/main" id="{E4403D32-8F72-6773-458A-261C7CD429AB}"/>
              </a:ext>
            </a:extLst>
          </p:cNvPr>
          <p:cNvPicPr>
            <a:picLocks noGrp="1" noChangeAspect="1"/>
          </p:cNvPicPr>
          <p:nvPr>
            <p:ph type="pic" sz="quarter" idx="50"/>
          </p:nvPr>
        </p:nvPicPr>
        <p:blipFill>
          <a:blip r:embed="rId3"/>
          <a:srcRect l="8342" r="8342"/>
          <a:stretch>
            <a:fillRect/>
          </a:stretch>
        </p:blipFill>
        <p:spPr>
          <a:xfrm>
            <a:off x="2868613" y="2220913"/>
            <a:ext cx="2368550" cy="2101850"/>
          </a:xfrm>
        </p:spPr>
      </p:pic>
      <p:pic>
        <p:nvPicPr>
          <p:cNvPr id="47" name="Picture Placeholder 46">
            <a:extLst>
              <a:ext uri="{FF2B5EF4-FFF2-40B4-BE49-F238E27FC236}">
                <a16:creationId xmlns:a16="http://schemas.microsoft.com/office/drawing/2014/main" id="{83442124-2D57-B52B-18A7-D2D4D2BF2C3D}"/>
              </a:ext>
            </a:extLst>
          </p:cNvPr>
          <p:cNvPicPr>
            <a:picLocks noGrp="1" noChangeAspect="1"/>
          </p:cNvPicPr>
          <p:nvPr>
            <p:ph type="pic" sz="quarter" idx="51"/>
          </p:nvPr>
        </p:nvPicPr>
        <p:blipFill>
          <a:blip r:embed="rId4"/>
          <a:srcRect t="16697" b="16697"/>
          <a:stretch>
            <a:fillRect/>
          </a:stretch>
        </p:blipFill>
        <p:spPr>
          <a:xfrm>
            <a:off x="7150100" y="2124075"/>
            <a:ext cx="2368550" cy="2103438"/>
          </a:xfrm>
        </p:spPr>
      </p:pic>
      <p:sp>
        <p:nvSpPr>
          <p:cNvPr id="2" name="Text Placeholder 21">
            <a:extLst>
              <a:ext uri="{FF2B5EF4-FFF2-40B4-BE49-F238E27FC236}">
                <a16:creationId xmlns:a16="http://schemas.microsoft.com/office/drawing/2014/main" id="{1EC5759E-7336-8968-8C7D-253D93276E00}"/>
              </a:ext>
            </a:extLst>
          </p:cNvPr>
          <p:cNvSpPr txBox="1">
            <a:spLocks/>
          </p:cNvSpPr>
          <p:nvPr/>
        </p:nvSpPr>
        <p:spPr>
          <a:xfrm>
            <a:off x="7093259" y="4617825"/>
            <a:ext cx="2482231" cy="778012"/>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Sadia Islam Shafina</a:t>
            </a:r>
          </a:p>
          <a:p>
            <a:r>
              <a:rPr lang="en-US" dirty="0"/>
              <a:t>Id : 20-43539-1</a:t>
            </a:r>
          </a:p>
        </p:txBody>
      </p:sp>
    </p:spTree>
    <p:extLst>
      <p:ext uri="{BB962C8B-B14F-4D97-AF65-F5344CB8AC3E}">
        <p14:creationId xmlns:p14="http://schemas.microsoft.com/office/powerpoint/2010/main" val="210788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sz="3200" dirty="0"/>
              <a:t>Our project </a:t>
            </a:r>
            <a:r>
              <a:rPr lang="en-US" sz="3200"/>
              <a:t>management tool </a:t>
            </a:r>
            <a:r>
              <a:rPr lang="en-US" sz="3200" dirty="0"/>
              <a:t>name is </a:t>
            </a:r>
            <a:r>
              <a:rPr lang="en-US" dirty="0">
                <a:solidFill>
                  <a:schemeClr val="accent2">
                    <a:lumMod val="60000"/>
                    <a:lumOff val="40000"/>
                  </a:schemeClr>
                </a:solidFill>
              </a:rPr>
              <a:t>"Monday.com".</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pic>
        <p:nvPicPr>
          <p:cNvPr id="1026" name="Picture 2" descr="How to use monday.com: Step by step to create your first board">
            <a:extLst>
              <a:ext uri="{FF2B5EF4-FFF2-40B4-BE49-F238E27FC236}">
                <a16:creationId xmlns:a16="http://schemas.microsoft.com/office/drawing/2014/main" id="{380E32A2-1C9D-C827-9725-AED9211C7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424" y="2377174"/>
            <a:ext cx="2103651" cy="210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9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16653" y="2826795"/>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Objectives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225157" y="2816421"/>
            <a:ext cx="1914694" cy="1089194"/>
          </a:xfrm>
        </p:spPr>
        <p:txBody>
          <a:bodyPr/>
          <a:lstStyle/>
          <a:p>
            <a:r>
              <a:rPr lang="en-US" dirty="0"/>
              <a:t>Project Schedule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Budget Estimation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Resource Management &amp; Quality Assurance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4" name="Text Placeholder 17">
            <a:extLst>
              <a:ext uri="{FF2B5EF4-FFF2-40B4-BE49-F238E27FC236}">
                <a16:creationId xmlns:a16="http://schemas.microsoft.com/office/drawing/2014/main" id="{7D3497DF-3039-F501-A8D9-FAFB799A7DAB}"/>
              </a:ext>
            </a:extLst>
          </p:cNvPr>
          <p:cNvSpPr txBox="1">
            <a:spLocks/>
          </p:cNvSpPr>
          <p:nvPr/>
        </p:nvSpPr>
        <p:spPr>
          <a:xfrm>
            <a:off x="7314651" y="2816421"/>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Milestones</a:t>
            </a:r>
          </a:p>
        </p:txBody>
      </p:sp>
      <p:sp>
        <p:nvSpPr>
          <p:cNvPr id="5" name="Text Placeholder 21">
            <a:extLst>
              <a:ext uri="{FF2B5EF4-FFF2-40B4-BE49-F238E27FC236}">
                <a16:creationId xmlns:a16="http://schemas.microsoft.com/office/drawing/2014/main" id="{BD31E663-C3A6-AEA7-FC7D-A98310B9FF93}"/>
              </a:ext>
            </a:extLst>
          </p:cNvPr>
          <p:cNvSpPr txBox="1">
            <a:spLocks/>
          </p:cNvSpPr>
          <p:nvPr/>
        </p:nvSpPr>
        <p:spPr>
          <a:xfrm>
            <a:off x="6274027" y="4566909"/>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 Analysis</a:t>
            </a:r>
          </a:p>
        </p:txBody>
      </p:sp>
      <p:sp>
        <p:nvSpPr>
          <p:cNvPr id="6" name="Text Placeholder 21">
            <a:extLst>
              <a:ext uri="{FF2B5EF4-FFF2-40B4-BE49-F238E27FC236}">
                <a16:creationId xmlns:a16="http://schemas.microsoft.com/office/drawing/2014/main" id="{C38C4F7A-0713-6564-4ED1-C24866ED0EEA}"/>
              </a:ext>
            </a:extLst>
          </p:cNvPr>
          <p:cNvSpPr txBox="1">
            <a:spLocks/>
          </p:cNvSpPr>
          <p:nvPr/>
        </p:nvSpPr>
        <p:spPr>
          <a:xfrm>
            <a:off x="10460441" y="4696757"/>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
        <p:nvSpPr>
          <p:cNvPr id="2" name="Text Placeholder 17">
            <a:extLst>
              <a:ext uri="{FF2B5EF4-FFF2-40B4-BE49-F238E27FC236}">
                <a16:creationId xmlns:a16="http://schemas.microsoft.com/office/drawing/2014/main" id="{E859C9F3-7846-63A0-D352-78A5E129D6F4}"/>
              </a:ext>
            </a:extLst>
          </p:cNvPr>
          <p:cNvSpPr txBox="1">
            <a:spLocks/>
          </p:cNvSpPr>
          <p:nvPr/>
        </p:nvSpPr>
        <p:spPr>
          <a:xfrm>
            <a:off x="10366215" y="1076241"/>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Deliverable</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1551233"/>
          </a:xfrm>
        </p:spPr>
        <p:txBody>
          <a:bodyPr/>
          <a:lstStyle/>
          <a:p>
            <a:pPr algn="just"/>
            <a:r>
              <a:rPr lang="en-US" dirty="0"/>
              <a:t>A home rental management system is a software application designed to help landlords, property managers, and rental agents manage the process of renting out properties. It provides a centralized platform for managing all aspects of the rental process.</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969818"/>
            <a:ext cx="5257793" cy="1442074"/>
          </a:xfrm>
        </p:spPr>
        <p:txBody>
          <a:bodyPr/>
          <a:lstStyle/>
          <a:p>
            <a:r>
              <a:rPr lang="en-US" dirty="0"/>
              <a:t>Objectives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2582944"/>
            <a:ext cx="4793789" cy="2985834"/>
          </a:xfrm>
        </p:spPr>
        <p:txBody>
          <a:bodyPr/>
          <a:lstStyle/>
          <a:p>
            <a:pPr marL="285750" indent="-285750" algn="just">
              <a:buFont typeface="Wingdings" panose="05000000000000000000" pitchFamily="2" charset="2"/>
              <a:buChar char="§"/>
            </a:pPr>
            <a:r>
              <a:rPr lang="en-US" sz="1600" dirty="0"/>
              <a:t>Software program must have tenant administration, rent collection, maintenance, and financial reporting.</a:t>
            </a:r>
          </a:p>
          <a:p>
            <a:pPr marL="285750" indent="-285750" algn="just">
              <a:buFont typeface="Wingdings" panose="05000000000000000000" pitchFamily="2" charset="2"/>
              <a:buChar char="§"/>
            </a:pPr>
            <a:r>
              <a:rPr lang="en-US" sz="1600" dirty="0"/>
              <a:t>Specification of software application's technical requirements.</a:t>
            </a:r>
          </a:p>
          <a:p>
            <a:pPr marL="285750" indent="-285750" algn="just">
              <a:buFont typeface="Wingdings" panose="05000000000000000000" pitchFamily="2" charset="2"/>
              <a:buChar char="§"/>
            </a:pPr>
            <a:r>
              <a:rPr lang="en-US" sz="1600" dirty="0"/>
              <a:t>Designing a user-friendly interface for administrators and renters.</a:t>
            </a:r>
          </a:p>
          <a:p>
            <a:pPr marL="285750" indent="-285750" algn="just">
              <a:buFont typeface="Wingdings" panose="05000000000000000000" pitchFamily="2" charset="2"/>
              <a:buChar char="§"/>
            </a:pPr>
            <a:r>
              <a:rPr lang="en-US" sz="1600" dirty="0"/>
              <a:t>Provide users with support and training to use software efficiently.</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1" name="Picture Placeholder 50">
            <a:extLst>
              <a:ext uri="{FF2B5EF4-FFF2-40B4-BE49-F238E27FC236}">
                <a16:creationId xmlns:a16="http://schemas.microsoft.com/office/drawing/2014/main" id="{54AE9138-3749-F0DB-EBE4-CBC4488EA1D2}"/>
              </a:ext>
            </a:extLst>
          </p:cNvPr>
          <p:cNvPicPr>
            <a:picLocks noGrp="1" noChangeAspect="1"/>
          </p:cNvPicPr>
          <p:nvPr>
            <p:ph type="pic" sz="quarter" idx="47"/>
          </p:nvPr>
        </p:nvPicPr>
        <p:blipFill>
          <a:blip r:embed="rId2"/>
          <a:srcRect l="21012" r="21012"/>
          <a:stretch>
            <a:fillRect/>
          </a:stretch>
        </p:blipFill>
        <p:spPr/>
      </p:pic>
      <p:sp>
        <p:nvSpPr>
          <p:cNvPr id="47" name="AutoShape 10" descr="How To Set Objectives That Won't Be Forgotten After Two Weeks">
            <a:extLst>
              <a:ext uri="{FF2B5EF4-FFF2-40B4-BE49-F238E27FC236}">
                <a16:creationId xmlns:a16="http://schemas.microsoft.com/office/drawing/2014/main" id="{6D09DF2C-9461-E01C-38D0-93BC896C738E}"/>
              </a:ext>
            </a:extLst>
          </p:cNvPr>
          <p:cNvSpPr>
            <a:spLocks noChangeAspect="1" noChangeArrowheads="1"/>
          </p:cNvSpPr>
          <p:nvPr/>
        </p:nvSpPr>
        <p:spPr bwMode="auto">
          <a:xfrm>
            <a:off x="5943600" y="1442301"/>
            <a:ext cx="1437588" cy="21390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844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B0F6-C992-AB19-96B1-BE4FF95CA90B}"/>
              </a:ext>
            </a:extLst>
          </p:cNvPr>
          <p:cNvSpPr>
            <a:spLocks noGrp="1"/>
          </p:cNvSpPr>
          <p:nvPr>
            <p:ph type="title"/>
          </p:nvPr>
        </p:nvSpPr>
        <p:spPr>
          <a:xfrm>
            <a:off x="5608948" y="887699"/>
            <a:ext cx="5095090" cy="688155"/>
          </a:xfrm>
        </p:spPr>
        <p:txBody>
          <a:bodyPr/>
          <a:lstStyle/>
          <a:p>
            <a:r>
              <a:rPr lang="en-US" sz="4400" dirty="0">
                <a:latin typeface="+mj-lt"/>
              </a:rPr>
              <a:t>Project Deliverable</a:t>
            </a:r>
          </a:p>
        </p:txBody>
      </p:sp>
      <p:sp>
        <p:nvSpPr>
          <p:cNvPr id="3" name="Text Placeholder 2">
            <a:extLst>
              <a:ext uri="{FF2B5EF4-FFF2-40B4-BE49-F238E27FC236}">
                <a16:creationId xmlns:a16="http://schemas.microsoft.com/office/drawing/2014/main" id="{B5D1BBBF-2AE3-E535-C2A2-E8115BD574FB}"/>
              </a:ext>
            </a:extLst>
          </p:cNvPr>
          <p:cNvSpPr>
            <a:spLocks noGrp="1"/>
          </p:cNvSpPr>
          <p:nvPr>
            <p:ph type="body" sz="quarter" idx="29"/>
          </p:nvPr>
        </p:nvSpPr>
        <p:spPr>
          <a:xfrm>
            <a:off x="5608948" y="2007909"/>
            <a:ext cx="6136849" cy="3376011"/>
          </a:xfrm>
        </p:spPr>
        <p:txBody>
          <a:bodyPr/>
          <a:lstStyle/>
          <a:p>
            <a:pPr marL="342900" indent="-342900">
              <a:buFont typeface="Wingdings" panose="05000000000000000000" pitchFamily="2" charset="2"/>
              <a:buChar char="Ø"/>
            </a:pPr>
            <a:r>
              <a:rPr lang="en-US" sz="2400" dirty="0">
                <a:solidFill>
                  <a:schemeClr val="tx1"/>
                </a:solidFill>
                <a:latin typeface="+mj-lt"/>
              </a:rPr>
              <a:t>Project Management Plan </a:t>
            </a:r>
          </a:p>
          <a:p>
            <a:pPr marL="342900" indent="-342900">
              <a:buFont typeface="Wingdings" panose="05000000000000000000" pitchFamily="2" charset="2"/>
              <a:buChar char="Ø"/>
            </a:pPr>
            <a:r>
              <a:rPr lang="en-US" sz="2400" dirty="0">
                <a:solidFill>
                  <a:schemeClr val="tx1"/>
                </a:solidFill>
                <a:latin typeface="+mj-lt"/>
              </a:rPr>
              <a:t>Business Requirements Document  </a:t>
            </a:r>
          </a:p>
          <a:p>
            <a:pPr marL="342900" indent="-342900">
              <a:buFont typeface="Wingdings" panose="05000000000000000000" pitchFamily="2" charset="2"/>
              <a:buChar char="Ø"/>
            </a:pPr>
            <a:r>
              <a:rPr lang="en-US" sz="2400" dirty="0">
                <a:solidFill>
                  <a:schemeClr val="tx1"/>
                </a:solidFill>
                <a:latin typeface="+mj-lt"/>
              </a:rPr>
              <a:t>Software System   </a:t>
            </a:r>
          </a:p>
          <a:p>
            <a:pPr marL="342900" indent="-342900">
              <a:buFont typeface="Wingdings" panose="05000000000000000000" pitchFamily="2" charset="2"/>
              <a:buChar char="Ø"/>
            </a:pPr>
            <a:r>
              <a:rPr lang="en-US" sz="2400" dirty="0">
                <a:solidFill>
                  <a:schemeClr val="tx1"/>
                </a:solidFill>
                <a:latin typeface="+mj-lt"/>
              </a:rPr>
              <a:t>Test Plan    </a:t>
            </a:r>
          </a:p>
          <a:p>
            <a:pPr marL="342900" indent="-342900">
              <a:buFont typeface="Wingdings" panose="05000000000000000000" pitchFamily="2" charset="2"/>
              <a:buChar char="Ø"/>
            </a:pPr>
            <a:r>
              <a:rPr lang="en-US" sz="2400" dirty="0">
                <a:solidFill>
                  <a:schemeClr val="tx1"/>
                </a:solidFill>
                <a:latin typeface="+mj-lt"/>
              </a:rPr>
              <a:t>User Manual   </a:t>
            </a:r>
          </a:p>
          <a:p>
            <a:pPr marL="342900" indent="-342900">
              <a:buFont typeface="Wingdings" panose="05000000000000000000" pitchFamily="2" charset="2"/>
              <a:buChar char="Ø"/>
            </a:pPr>
            <a:r>
              <a:rPr lang="en-US" sz="2400" dirty="0">
                <a:solidFill>
                  <a:schemeClr val="tx1"/>
                </a:solidFill>
                <a:latin typeface="+mj-lt"/>
              </a:rPr>
              <a:t>Maintenance Manual</a:t>
            </a:r>
          </a:p>
        </p:txBody>
      </p:sp>
      <p:sp>
        <p:nvSpPr>
          <p:cNvPr id="5" name="Slide Number Placeholder 4">
            <a:extLst>
              <a:ext uri="{FF2B5EF4-FFF2-40B4-BE49-F238E27FC236}">
                <a16:creationId xmlns:a16="http://schemas.microsoft.com/office/drawing/2014/main" id="{A1D9191B-608B-24C6-B4E6-C5F776DCA972}"/>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59492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Schedule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Jan(1-21) 2023</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Planning Phase</a:t>
            </a:r>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889942" y="2197769"/>
            <a:ext cx="1877575" cy="664274"/>
          </a:xfrm>
        </p:spPr>
        <p:txBody>
          <a:bodyPr/>
          <a:lstStyle/>
          <a:p>
            <a:r>
              <a:rPr lang="en-US" dirty="0"/>
              <a:t>Jan(25-28 Feb) 2023</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Requirements Gathering Phase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Mar(1-31) 2023</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Design Phase</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251159"/>
            <a:ext cx="1877575" cy="724322"/>
          </a:xfrm>
        </p:spPr>
        <p:txBody>
          <a:bodyPr/>
          <a:lstStyle/>
          <a:p>
            <a:r>
              <a:rPr lang="en-US" dirty="0"/>
              <a:t>Apr(5-30 Jun) 2023</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051157"/>
            <a:ext cx="1877575" cy="712357"/>
          </a:xfrm>
        </p:spPr>
        <p:txBody>
          <a:bodyPr/>
          <a:lstStyle/>
          <a:p>
            <a:r>
              <a:rPr lang="en-US" altLang="zh-CN" dirty="0"/>
              <a:t>Development Phase</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Jul(1-31) 2023</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2937719"/>
            <a:ext cx="1877575" cy="927284"/>
          </a:xfrm>
        </p:spPr>
        <p:txBody>
          <a:bodyPr/>
          <a:lstStyle/>
          <a:p>
            <a:r>
              <a:rPr lang="en-US" altLang="zh-CN" dirty="0"/>
              <a:t>Testing &amp; Maintenance Phase</a:t>
            </a:r>
          </a:p>
          <a:p>
            <a:endParaRPr lang="zh-CN" alt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5452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35E9-D37D-F8C3-C3B6-0FB9906BBE6F}"/>
              </a:ext>
            </a:extLst>
          </p:cNvPr>
          <p:cNvSpPr>
            <a:spLocks noGrp="1"/>
          </p:cNvSpPr>
          <p:nvPr>
            <p:ph type="title"/>
          </p:nvPr>
        </p:nvSpPr>
        <p:spPr>
          <a:xfrm>
            <a:off x="508129" y="589562"/>
            <a:ext cx="10889796" cy="617068"/>
          </a:xfrm>
        </p:spPr>
        <p:txBody>
          <a:bodyPr/>
          <a:lstStyle/>
          <a:p>
            <a:pPr algn="ctr"/>
            <a:r>
              <a:rPr lang="en-US" dirty="0"/>
              <a:t>Project Milestones</a:t>
            </a:r>
            <a:br>
              <a:rPr lang="en-US" dirty="0"/>
            </a:br>
            <a:endParaRPr lang="en-US" dirty="0"/>
          </a:p>
        </p:txBody>
      </p:sp>
      <p:sp>
        <p:nvSpPr>
          <p:cNvPr id="5" name="Slide Number Placeholder 4">
            <a:extLst>
              <a:ext uri="{FF2B5EF4-FFF2-40B4-BE49-F238E27FC236}">
                <a16:creationId xmlns:a16="http://schemas.microsoft.com/office/drawing/2014/main" id="{FB11A415-A3D4-5667-14F2-A3472B854663}"/>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11" name="Picture 10">
            <a:extLst>
              <a:ext uri="{FF2B5EF4-FFF2-40B4-BE49-F238E27FC236}">
                <a16:creationId xmlns:a16="http://schemas.microsoft.com/office/drawing/2014/main" id="{6B0A38D2-AD6B-0CBC-21B9-D3A35C4524E8}"/>
              </a:ext>
            </a:extLst>
          </p:cNvPr>
          <p:cNvPicPr>
            <a:picLocks noChangeAspect="1"/>
          </p:cNvPicPr>
          <p:nvPr/>
        </p:nvPicPr>
        <p:blipFill>
          <a:blip r:embed="rId2"/>
          <a:stretch>
            <a:fillRect/>
          </a:stretch>
        </p:blipFill>
        <p:spPr>
          <a:xfrm>
            <a:off x="1791093" y="1508289"/>
            <a:ext cx="8323868" cy="5227791"/>
          </a:xfrm>
          <a:prstGeom prst="rect">
            <a:avLst/>
          </a:prstGeom>
        </p:spPr>
      </p:pic>
    </p:spTree>
    <p:extLst>
      <p:ext uri="{BB962C8B-B14F-4D97-AF65-F5344CB8AC3E}">
        <p14:creationId xmlns:p14="http://schemas.microsoft.com/office/powerpoint/2010/main" val="195427515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495</TotalTime>
  <Words>346</Words>
  <Application>Microsoft Office PowerPoint</Application>
  <PresentationFormat>Widescreen</PresentationFormat>
  <Paragraphs>83</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Abadi</vt:lpstr>
      <vt:lpstr>Arial</vt:lpstr>
      <vt:lpstr>Calibri</vt:lpstr>
      <vt:lpstr>Posterama Text Black</vt:lpstr>
      <vt:lpstr>Posterama Text Black (Headings)</vt:lpstr>
      <vt:lpstr>Posterama Text SemiBold</vt:lpstr>
      <vt:lpstr>Wingdings</vt:lpstr>
      <vt:lpstr>Office 主题​​</vt:lpstr>
      <vt:lpstr>Home Rental Management System</vt:lpstr>
      <vt:lpstr>Meet our team</vt:lpstr>
      <vt:lpstr>Our project management tool name is "Monday.com".</vt:lpstr>
      <vt:lpstr>Agenda</vt:lpstr>
      <vt:lpstr>Introduction</vt:lpstr>
      <vt:lpstr>Objectives</vt:lpstr>
      <vt:lpstr>Project Deliverable</vt:lpstr>
      <vt:lpstr>Schedule</vt:lpstr>
      <vt:lpstr>Project Milestones </vt:lpstr>
      <vt:lpstr>Budget Estimation </vt:lpstr>
      <vt:lpstr>Risk Analysis </vt:lpstr>
      <vt:lpstr>Resource Management  </vt:lpstr>
      <vt:lpstr>“A home rental management system is an effective tool to simplify the procedures needed to rent out properties, reduce mistakes, save time and money, and provide valuable information to help property owners improve their choices and business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Rental Management System</dc:title>
  <dc:creator>NAYEEM ABDUL QAIYUM</dc:creator>
  <cp:lastModifiedBy>NAYEEM ABDUL QAIYUM</cp:lastModifiedBy>
  <cp:revision>12</cp:revision>
  <dcterms:created xsi:type="dcterms:W3CDTF">2023-04-26T15:54:22Z</dcterms:created>
  <dcterms:modified xsi:type="dcterms:W3CDTF">2023-04-30T03:49:35Z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